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25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515B4-ECA4-42BC-AB1C-AED05CB7EBFC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2F290-B00E-489B-8AF2-407E664E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5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078A7-08E2-4DF2-839E-351CF23102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1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078A7-08E2-4DF2-839E-351CF23102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2F8B-8490-4AFA-AE4F-87B4F3364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48DDE-4CF9-4F70-BC91-F38F788C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24096-5ABB-4C59-BA38-59779980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8FD01-7271-42C4-B719-14818B2C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FEEB-0A69-4402-93B8-C5A31049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8F2A-C058-4315-9491-76CDDB07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7E4BF-B21D-4DAC-AAFC-C54FD1E15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9EBE3-FE8D-4B60-BC5F-0009828D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CAF06-7F6E-4582-9D7B-56BD8FD9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142F-3112-4DBE-9915-4FBF6273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1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22527-E31F-4416-AA69-14269C726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64476-10CB-4060-8CA6-917678191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7FF51-3D70-4AE8-8C86-706FEBF1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A4B7-F9B1-456F-A33C-BAB524E0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B8C84-1714-4E50-AC92-1AEF9C36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1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A3B0-D74E-4132-8FF7-FAF743DD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70920-E800-4CE6-A728-6F0237184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DE137-D8B5-4547-86D2-1256E232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7AA3F-3FC5-4AD8-9876-10FFEC89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6E7C7-897D-4EDE-9ED3-1D3E5D10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21A6-84FF-4E56-994C-E3045192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96596-AB68-41EA-B2BC-DD22ABEE1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1DB9-DD25-462A-8A89-DA7E6838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299B7-57DE-48A0-999D-398782B9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C58B-8050-40A0-A560-6DFC05EE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4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B158-BB17-4FD6-9563-191A426D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DCF9F-7C99-4DB8-AD8A-84D2D5FD9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3081-3A1F-49E4-8966-63F171A87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CA03E-2701-4080-B19B-30871889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00F35-E814-431C-9B5C-43C228A9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16D90-C7D6-41F4-8B8F-5824E732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2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280B-9B84-431C-B9B6-9688ADD8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A5BC6-F5C6-4E2B-8EEE-73692D83D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6F514-3C16-4A46-AFFB-3478C0C3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8F501-13FD-42BD-B511-A83512D21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62AB5-EB8F-4032-AA33-801DC6B4A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FB839-E4AA-4423-9839-0EAEAF44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3E844-3986-4C36-9DA8-A7E3E451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1214C-E4F3-4833-97AB-F3F1C5F0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F79C-3F3D-4A83-B2B7-38DA57A3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12C87-6959-468B-AEB1-04728A42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578F9-6BA1-4035-BEE7-8C5EA611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82515-D9EA-4568-8950-FE4D181E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3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8B45D-12E2-435D-8182-549DA199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E1159-71E9-4CEE-A1BC-120287BE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2CAA9-91B8-4E12-9385-48D2528F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836E-CB2E-408B-AE3B-20AB1039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86FDA-7B41-46A9-8FB8-DDCCF710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9C8CE-008C-419D-8614-B0CB2956D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9EDEF-8C32-4D9A-A08B-9909B758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F8B25-944D-434C-888F-681400C9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6351C-29EA-413A-9F0B-9511F87A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3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681B-4868-42C4-A970-1BE4DE7B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2991B2-9718-4EEB-88E8-371C0210A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8F1AF-42B3-4535-9D1D-0FC694659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1865B-00A2-4408-8058-83220174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6BF4-0580-4B79-9D43-A07DFEE3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37864-DEE6-4E1B-B552-0725067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9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F4E1B-465F-4DEB-85AD-2F64965A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9D0ED-97EE-4E33-8E6B-38B7322BC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35B49-9439-4C9D-8140-685B11B8A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2364C-4C8E-4A78-9B45-BFC795672235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95960-35D9-43D8-A40F-C85E02C14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E7B8E-9341-4DC4-8DC6-D07CB396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CC81-B064-444B-B584-FFD095693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623F-F2F9-4F6A-8DDC-38CFEF965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5529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An Unusual Case of Spastic Paraplegia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86FA5-6CDD-4248-ACA9-52760D398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Dhaval Dave</a:t>
            </a:r>
          </a:p>
          <a:p>
            <a:r>
              <a:rPr lang="en-US" dirty="0"/>
              <a:t>Department of Neurology</a:t>
            </a:r>
          </a:p>
          <a:p>
            <a:r>
              <a:rPr lang="en-US" dirty="0"/>
              <a:t>Dr. D.Y. Patil Medical College</a:t>
            </a:r>
          </a:p>
        </p:txBody>
      </p:sp>
    </p:spTree>
    <p:extLst>
      <p:ext uri="{BB962C8B-B14F-4D97-AF65-F5344CB8AC3E}">
        <p14:creationId xmlns:p14="http://schemas.microsoft.com/office/powerpoint/2010/main" val="159309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MMSE : 23/30</a:t>
            </a:r>
          </a:p>
          <a:p>
            <a:pPr>
              <a:lnSpc>
                <a:spcPct val="160000"/>
              </a:lnSpc>
            </a:pPr>
            <a:r>
              <a:rPr lang="en-US" dirty="0"/>
              <a:t>Grade 4 (MAS) spasticity in in B/L LL</a:t>
            </a:r>
          </a:p>
          <a:p>
            <a:pPr>
              <a:lnSpc>
                <a:spcPct val="160000"/>
              </a:lnSpc>
            </a:pPr>
            <a:r>
              <a:rPr lang="en-US" dirty="0"/>
              <a:t>Grade 1 spasticity in </a:t>
            </a:r>
            <a:r>
              <a:rPr lang="en-US" dirty="0" err="1"/>
              <a:t>Rt</a:t>
            </a:r>
            <a:r>
              <a:rPr lang="en-US" dirty="0"/>
              <a:t> UL</a:t>
            </a:r>
          </a:p>
          <a:p>
            <a:pPr>
              <a:lnSpc>
                <a:spcPct val="160000"/>
              </a:lnSpc>
            </a:pPr>
            <a:r>
              <a:rPr lang="en-US" dirty="0"/>
              <a:t>Tone normal in Lt </a:t>
            </a:r>
            <a:r>
              <a:rPr lang="en-US" dirty="0" err="1"/>
              <a:t>Ul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Power : UL 5/5, LL 2/5 at all the joints in all ROM</a:t>
            </a:r>
          </a:p>
          <a:p>
            <a:pPr>
              <a:lnSpc>
                <a:spcPct val="160000"/>
              </a:lnSpc>
            </a:pPr>
            <a:r>
              <a:rPr lang="en-US" dirty="0"/>
              <a:t>All DTR 3+</a:t>
            </a:r>
          </a:p>
          <a:p>
            <a:pPr>
              <a:lnSpc>
                <a:spcPct val="160000"/>
              </a:lnSpc>
            </a:pPr>
            <a:r>
              <a:rPr lang="en-US" dirty="0"/>
              <a:t>B/L </a:t>
            </a:r>
            <a:r>
              <a:rPr lang="en-US" dirty="0" err="1"/>
              <a:t>Plantars</a:t>
            </a:r>
            <a:r>
              <a:rPr lang="en-US" dirty="0"/>
              <a:t> : Extensors</a:t>
            </a:r>
          </a:p>
          <a:p>
            <a:pPr>
              <a:lnSpc>
                <a:spcPct val="160000"/>
              </a:lnSpc>
            </a:pPr>
            <a:r>
              <a:rPr lang="en-US" dirty="0"/>
              <a:t>Tongue </a:t>
            </a:r>
            <a:r>
              <a:rPr lang="en-US" dirty="0" err="1"/>
              <a:t>fasciculations</a:t>
            </a:r>
            <a:r>
              <a:rPr lang="en-US" dirty="0"/>
              <a:t> present</a:t>
            </a:r>
          </a:p>
          <a:p>
            <a:pPr>
              <a:lnSpc>
                <a:spcPct val="160000"/>
              </a:lnSpc>
            </a:pPr>
            <a:r>
              <a:rPr lang="en-US" dirty="0"/>
              <a:t>Sensory : NAD</a:t>
            </a:r>
          </a:p>
          <a:p>
            <a:pPr>
              <a:lnSpc>
                <a:spcPct val="160000"/>
              </a:lnSpc>
            </a:pPr>
            <a:r>
              <a:rPr lang="en-US" dirty="0"/>
              <a:t>Gait : Could not be assessed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9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3088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57201"/>
            <a:ext cx="6172200" cy="5668963"/>
          </a:xfrm>
        </p:spPr>
      </p:pic>
    </p:spTree>
    <p:extLst>
      <p:ext uri="{BB962C8B-B14F-4D97-AF65-F5344CB8AC3E}">
        <p14:creationId xmlns:p14="http://schemas.microsoft.com/office/powerpoint/2010/main" val="419824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3089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750"/>
          <a:stretch/>
        </p:blipFill>
        <p:spPr>
          <a:xfrm>
            <a:off x="3124200" y="457201"/>
            <a:ext cx="5791200" cy="5486399"/>
          </a:xfrm>
        </p:spPr>
      </p:pic>
    </p:spTree>
    <p:extLst>
      <p:ext uri="{BB962C8B-B14F-4D97-AF65-F5344CB8AC3E}">
        <p14:creationId xmlns:p14="http://schemas.microsoft.com/office/powerpoint/2010/main" val="37119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Insidious Onset, Gradually Progressive Spastic Paraparesis with epilepsy and impaired cognition with P/H Acute onset weakness of Rt UL which recovered with </a:t>
            </a:r>
            <a:r>
              <a:rPr lang="en-US" sz="2200" dirty="0" err="1"/>
              <a:t>Cushings</a:t>
            </a:r>
            <a:r>
              <a:rPr lang="en-US" sz="2200" dirty="0"/>
              <a:t> with tinea incognito without sensory, CN, B&amp;B involvement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Complex Hereditary Spastic Paraparesis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Mitochondrial</a:t>
            </a:r>
          </a:p>
          <a:p>
            <a:pPr lvl="1">
              <a:lnSpc>
                <a:spcPct val="150000"/>
              </a:lnSpc>
            </a:pPr>
            <a:endParaRPr lang="en-US" sz="2200" dirty="0"/>
          </a:p>
          <a:p>
            <a:pPr marL="457200" lvl="1" indent="0">
              <a:lnSpc>
                <a:spcPct val="150000"/>
              </a:lnSpc>
              <a:buNone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4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0"/>
            <a:ext cx="8229600" cy="56388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3100" dirty="0"/>
              <a:t>Routine Lab </a:t>
            </a:r>
            <a:r>
              <a:rPr lang="en-US" sz="3100" dirty="0" err="1"/>
              <a:t>Inv</a:t>
            </a:r>
            <a:r>
              <a:rPr lang="en-US" sz="3100" dirty="0"/>
              <a:t> : Normal</a:t>
            </a:r>
          </a:p>
          <a:p>
            <a:pPr>
              <a:lnSpc>
                <a:spcPct val="170000"/>
              </a:lnSpc>
            </a:pPr>
            <a:r>
              <a:rPr lang="en-US" sz="3100" dirty="0" err="1"/>
              <a:t>Sero</a:t>
            </a:r>
            <a:r>
              <a:rPr lang="en-US" sz="3100" dirty="0"/>
              <a:t> : Negative</a:t>
            </a:r>
          </a:p>
          <a:p>
            <a:pPr>
              <a:lnSpc>
                <a:spcPct val="170000"/>
              </a:lnSpc>
            </a:pPr>
            <a:r>
              <a:rPr lang="en-US" sz="3100" dirty="0"/>
              <a:t>MRI Brain : </a:t>
            </a:r>
          </a:p>
          <a:p>
            <a:pPr lvl="1">
              <a:lnSpc>
                <a:spcPct val="170000"/>
              </a:lnSpc>
            </a:pPr>
            <a:r>
              <a:rPr lang="en-US" sz="3100" dirty="0" err="1"/>
              <a:t>Hyperintensity</a:t>
            </a:r>
            <a:r>
              <a:rPr lang="en-US" sz="3100" dirty="0"/>
              <a:t> on Diffusion in subcortical white matter of B/L </a:t>
            </a:r>
            <a:r>
              <a:rPr lang="en-US" sz="3100" dirty="0" err="1"/>
              <a:t>precental</a:t>
            </a:r>
            <a:r>
              <a:rPr lang="en-US" sz="3100" dirty="0"/>
              <a:t> </a:t>
            </a:r>
            <a:r>
              <a:rPr lang="en-US" sz="3100" dirty="0" err="1"/>
              <a:t>gyri</a:t>
            </a:r>
            <a:endParaRPr lang="en-US" sz="3100" dirty="0"/>
          </a:p>
          <a:p>
            <a:pPr lvl="1">
              <a:lnSpc>
                <a:spcPct val="170000"/>
              </a:lnSpc>
            </a:pPr>
            <a:r>
              <a:rPr lang="en-US" sz="3100" dirty="0"/>
              <a:t>Altered signal intensity in </a:t>
            </a:r>
            <a:r>
              <a:rPr lang="en-US" sz="3100" dirty="0" err="1"/>
              <a:t>b/l</a:t>
            </a:r>
            <a:r>
              <a:rPr lang="en-US" sz="3100" dirty="0"/>
              <a:t> high </a:t>
            </a:r>
            <a:r>
              <a:rPr lang="en-US" sz="3100" dirty="0" err="1"/>
              <a:t>fronto</a:t>
            </a:r>
            <a:r>
              <a:rPr lang="en-US" sz="3100" dirty="0"/>
              <a:t> parietal, centrum </a:t>
            </a:r>
            <a:r>
              <a:rPr lang="en-US" sz="3100" dirty="0" err="1"/>
              <a:t>semiovale</a:t>
            </a:r>
            <a:r>
              <a:rPr lang="en-US" sz="3100" dirty="0"/>
              <a:t>, </a:t>
            </a:r>
            <a:r>
              <a:rPr lang="en-US" sz="3100" dirty="0" err="1"/>
              <a:t>b/l</a:t>
            </a:r>
            <a:r>
              <a:rPr lang="en-US" sz="3100" dirty="0"/>
              <a:t> </a:t>
            </a:r>
            <a:r>
              <a:rPr lang="en-US" sz="3100" dirty="0" err="1"/>
              <a:t>peritrigonal</a:t>
            </a:r>
            <a:r>
              <a:rPr lang="en-US" sz="3100" dirty="0"/>
              <a:t> &amp; occipital periventricular white matter</a:t>
            </a:r>
          </a:p>
          <a:p>
            <a:pPr lvl="1">
              <a:lnSpc>
                <a:spcPct val="170000"/>
              </a:lnSpc>
            </a:pPr>
            <a:r>
              <a:rPr lang="en-US" sz="3100" dirty="0"/>
              <a:t>Cerebral &amp; Cerebellar Atrophy</a:t>
            </a:r>
          </a:p>
          <a:p>
            <a:pPr>
              <a:lnSpc>
                <a:spcPct val="170000"/>
              </a:lnSpc>
            </a:pPr>
            <a:r>
              <a:rPr lang="en-US" dirty="0"/>
              <a:t>MRI Cervical Spine with whole spine screen : No significant cord or nerve root compression</a:t>
            </a:r>
          </a:p>
        </p:txBody>
      </p:sp>
    </p:spTree>
    <p:extLst>
      <p:ext uri="{BB962C8B-B14F-4D97-AF65-F5344CB8AC3E}">
        <p14:creationId xmlns:p14="http://schemas.microsoft.com/office/powerpoint/2010/main" val="56854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7664" r="31483" b="7452"/>
          <a:stretch/>
        </p:blipFill>
        <p:spPr>
          <a:xfrm>
            <a:off x="1676400" y="76200"/>
            <a:ext cx="2248508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3" t="8042" r="31422" b="8975"/>
          <a:stretch/>
        </p:blipFill>
        <p:spPr>
          <a:xfrm>
            <a:off x="3962400" y="76200"/>
            <a:ext cx="2215366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9674" r="34288" b="9674"/>
          <a:stretch/>
        </p:blipFill>
        <p:spPr>
          <a:xfrm>
            <a:off x="6248400" y="85726"/>
            <a:ext cx="1934346" cy="2276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6" t="9557" r="33864" b="9790"/>
          <a:stretch/>
        </p:blipFill>
        <p:spPr>
          <a:xfrm>
            <a:off x="8305800" y="76200"/>
            <a:ext cx="1995294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t="10605" r="35032" b="10839"/>
          <a:stretch/>
        </p:blipFill>
        <p:spPr>
          <a:xfrm>
            <a:off x="1676400" y="2514601"/>
            <a:ext cx="2229472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8" t="11306" r="34501" b="11539"/>
          <a:stretch/>
        </p:blipFill>
        <p:spPr>
          <a:xfrm>
            <a:off x="3962400" y="2514601"/>
            <a:ext cx="2238576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6" t="12704" r="35138" b="13171"/>
          <a:stretch/>
        </p:blipFill>
        <p:spPr>
          <a:xfrm>
            <a:off x="6267452" y="2514602"/>
            <a:ext cx="1915295" cy="2583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4335" r="35456" b="12238"/>
          <a:stretch/>
        </p:blipFill>
        <p:spPr>
          <a:xfrm>
            <a:off x="8305801" y="2495552"/>
            <a:ext cx="1995294" cy="26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8310" r="16674" b="11189"/>
          <a:stretch/>
        </p:blipFill>
        <p:spPr>
          <a:xfrm>
            <a:off x="1828801" y="838201"/>
            <a:ext cx="2809875" cy="3190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12354" r="20896" b="11655"/>
          <a:stretch/>
        </p:blipFill>
        <p:spPr>
          <a:xfrm>
            <a:off x="4800600" y="838200"/>
            <a:ext cx="2743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3" t="17364" r="20171" b="12762"/>
          <a:stretch/>
        </p:blipFill>
        <p:spPr>
          <a:xfrm>
            <a:off x="7696201" y="857250"/>
            <a:ext cx="2562225" cy="31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5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47980" b="12020"/>
          <a:stretch/>
        </p:blipFill>
        <p:spPr>
          <a:xfrm rot="5400000">
            <a:off x="2645724" y="2069771"/>
            <a:ext cx="67481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7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0891"/>
            <a:ext cx="8229600" cy="66294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1600" dirty="0"/>
              <a:t>EMG-NCV all four limbs : Normal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ANA Blot : Negative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Lactate, Pyruvate, LDH, CPK : Normal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TSH/FSH/LH/Testosterone : Normal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Serum Cortisol : 87.36ng/ml Normal</a:t>
            </a:r>
          </a:p>
          <a:p>
            <a:pPr>
              <a:lnSpc>
                <a:spcPct val="170000"/>
              </a:lnSpc>
            </a:pPr>
            <a:r>
              <a:rPr lang="en-US" sz="1600" dirty="0"/>
              <a:t>ACTH Plasma : 22.20 </a:t>
            </a:r>
            <a:r>
              <a:rPr lang="en-US" sz="1600" dirty="0" err="1"/>
              <a:t>pg</a:t>
            </a:r>
            <a:r>
              <a:rPr lang="en-US" sz="1600" dirty="0"/>
              <a:t>/ml</a:t>
            </a:r>
          </a:p>
          <a:p>
            <a:pPr>
              <a:lnSpc>
                <a:spcPct val="170000"/>
              </a:lnSpc>
            </a:pPr>
            <a:endParaRPr lang="en-US" sz="1600" dirty="0"/>
          </a:p>
          <a:p>
            <a:pPr>
              <a:lnSpc>
                <a:spcPct val="170000"/>
              </a:lnSpc>
            </a:pPr>
            <a:r>
              <a:rPr lang="en-US" sz="1600" dirty="0" err="1"/>
              <a:t>Homocysteine</a:t>
            </a:r>
            <a:r>
              <a:rPr lang="en-US" sz="1600" dirty="0"/>
              <a:t> : </a:t>
            </a:r>
            <a:r>
              <a:rPr lang="en-US" sz="1600" b="1" dirty="0">
                <a:solidFill>
                  <a:srgbClr val="FF0000"/>
                </a:solidFill>
              </a:rPr>
              <a:t>252.2</a:t>
            </a:r>
            <a:r>
              <a:rPr lang="en-US" sz="1600" dirty="0"/>
              <a:t> </a:t>
            </a:r>
            <a:r>
              <a:rPr lang="en-US" sz="1600" dirty="0" err="1"/>
              <a:t>umol</a:t>
            </a:r>
            <a:r>
              <a:rPr lang="en-US" sz="1600" dirty="0"/>
              <a:t>/l</a:t>
            </a:r>
          </a:p>
          <a:p>
            <a:pPr>
              <a:lnSpc>
                <a:spcPct val="170000"/>
              </a:lnSpc>
            </a:pPr>
            <a:r>
              <a:rPr lang="en-US" sz="1600" dirty="0" err="1"/>
              <a:t>Homocysteine</a:t>
            </a:r>
            <a:r>
              <a:rPr lang="en-US" sz="1600" dirty="0"/>
              <a:t> done thrice in last 4 years</a:t>
            </a:r>
          </a:p>
          <a:p>
            <a:pPr lvl="1">
              <a:lnSpc>
                <a:spcPct val="17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497.8 / 417.3 / 215.85</a:t>
            </a:r>
          </a:p>
          <a:p>
            <a:pPr>
              <a:lnSpc>
                <a:spcPct val="170000"/>
              </a:lnSpc>
            </a:pPr>
            <a:r>
              <a:rPr lang="en-US" sz="1600" dirty="0" err="1"/>
              <a:t>Vit</a:t>
            </a:r>
            <a:r>
              <a:rPr lang="en-US" sz="1600" dirty="0"/>
              <a:t> B12 :  &gt;2000 </a:t>
            </a:r>
            <a:r>
              <a:rPr lang="en-US" sz="1600" dirty="0" err="1"/>
              <a:t>pg</a:t>
            </a:r>
            <a:r>
              <a:rPr lang="en-US" sz="1600" dirty="0"/>
              <a:t>/ml</a:t>
            </a:r>
          </a:p>
          <a:p>
            <a:pPr>
              <a:lnSpc>
                <a:spcPct val="170000"/>
              </a:lnSpc>
            </a:pPr>
            <a:r>
              <a:rPr lang="en-US" sz="1600" dirty="0" err="1"/>
              <a:t>Folate</a:t>
            </a:r>
            <a:r>
              <a:rPr lang="en-US" sz="1600" dirty="0"/>
              <a:t> : 3.60 </a:t>
            </a:r>
            <a:r>
              <a:rPr lang="en-US" sz="1600" dirty="0" err="1"/>
              <a:t>ng</a:t>
            </a:r>
            <a:r>
              <a:rPr lang="en-US" sz="1600" dirty="0"/>
              <a:t>/ml</a:t>
            </a:r>
          </a:p>
        </p:txBody>
      </p:sp>
    </p:spTree>
    <p:extLst>
      <p:ext uri="{BB962C8B-B14F-4D97-AF65-F5344CB8AC3E}">
        <p14:creationId xmlns:p14="http://schemas.microsoft.com/office/powerpoint/2010/main" val="179231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7201"/>
            <a:ext cx="8229600" cy="4525963"/>
          </a:xfrm>
        </p:spPr>
        <p:txBody>
          <a:bodyPr/>
          <a:lstStyle/>
          <a:p>
            <a:r>
              <a:rPr lang="en-US" dirty="0"/>
              <a:t>Muscle Biopsy done 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15758"/>
          <a:stretch/>
        </p:blipFill>
        <p:spPr>
          <a:xfrm>
            <a:off x="3352801" y="1447800"/>
            <a:ext cx="5417127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0"/>
            <a:ext cx="8229600" cy="4800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19/M</a:t>
            </a:r>
          </a:p>
          <a:p>
            <a:pPr>
              <a:lnSpc>
                <a:spcPct val="150000"/>
              </a:lnSpc>
            </a:pPr>
            <a:r>
              <a:rPr lang="en-US" dirty="0"/>
              <a:t>Stiffness &amp; Weakness of both lower limbs since 4 years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Insidious onset, Gradually Progressive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Proximal to begin with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Over 6 months progressed distally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Over 1 year was able to walk only with walker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Since 2 years bedridden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Stiffness in both lower limbs since 3 years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history of neck weakness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3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477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1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Methionine levels : </a:t>
            </a:r>
            <a:r>
              <a:rPr lang="en-US" sz="2200" b="1" dirty="0">
                <a:solidFill>
                  <a:srgbClr val="FF0000"/>
                </a:solidFill>
              </a:rPr>
              <a:t>3.86</a:t>
            </a:r>
            <a:r>
              <a:rPr lang="en-US" sz="2200" b="1" dirty="0"/>
              <a:t> </a:t>
            </a:r>
            <a:r>
              <a:rPr lang="en-US" sz="2200" dirty="0" err="1"/>
              <a:t>umol</a:t>
            </a:r>
            <a:r>
              <a:rPr lang="en-US" sz="2200" dirty="0"/>
              <a:t>/l</a:t>
            </a:r>
            <a:r>
              <a:rPr lang="en-US" sz="2200" b="1" dirty="0"/>
              <a:t>  </a:t>
            </a:r>
            <a:r>
              <a:rPr lang="en-US" sz="2200" dirty="0"/>
              <a:t>(Converted value : </a:t>
            </a:r>
            <a:r>
              <a:rPr lang="en-US" sz="2200" b="1" dirty="0">
                <a:solidFill>
                  <a:srgbClr val="FF0000"/>
                </a:solidFill>
              </a:rPr>
              <a:t>0.04</a:t>
            </a:r>
            <a:r>
              <a:rPr lang="en-US" sz="2200" dirty="0"/>
              <a:t>mg/dl) (Normal : 20-35mg/dl)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Heterozygous mutation in </a:t>
            </a:r>
            <a:r>
              <a:rPr lang="en-US" sz="2200" b="1" dirty="0">
                <a:solidFill>
                  <a:srgbClr val="FF0000"/>
                </a:solidFill>
              </a:rPr>
              <a:t>A1298C MTHFR detected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C677T : Not detected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NGS showed: </a:t>
            </a:r>
            <a:r>
              <a:rPr lang="en-US" sz="2600" b="1" dirty="0">
                <a:solidFill>
                  <a:srgbClr val="FF0000"/>
                </a:solidFill>
              </a:rPr>
              <a:t>Pathogenic Autosomal Recessive Compound Heterozygous MTHFR mutation in C.459C&gt;G, C.1045T&gt;C, &amp; A1298C</a:t>
            </a:r>
            <a:r>
              <a:rPr lang="en-US" sz="26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Diagnosis : </a:t>
            </a:r>
            <a:r>
              <a:rPr lang="en-US" sz="2200" b="1" dirty="0"/>
              <a:t>Complex HSP secondary to MTHFR deficiency (Compound </a:t>
            </a:r>
            <a:r>
              <a:rPr lang="en-US" sz="2200" b="1" dirty="0" err="1"/>
              <a:t>Heterzygous</a:t>
            </a:r>
            <a:r>
              <a:rPr lang="en-US" sz="2200" b="1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0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620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B2, B6, B9 &amp; B12 supplements are given in adequate dose</a:t>
            </a:r>
          </a:p>
          <a:p>
            <a:pPr>
              <a:lnSpc>
                <a:spcPct val="150000"/>
              </a:lnSpc>
            </a:pPr>
            <a:r>
              <a:rPr lang="en-US" sz="2200" dirty="0" err="1"/>
              <a:t>Betaine</a:t>
            </a:r>
            <a:r>
              <a:rPr lang="en-US" sz="2200" dirty="0"/>
              <a:t> therapy started 6 grams/day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For spasticity so far 1200 units Botox Injection has been given at intervals of 3-4 months </a:t>
            </a:r>
          </a:p>
        </p:txBody>
      </p:sp>
    </p:spTree>
    <p:extLst>
      <p:ext uri="{BB962C8B-B14F-4D97-AF65-F5344CB8AC3E}">
        <p14:creationId xmlns:p14="http://schemas.microsoft.com/office/powerpoint/2010/main" val="2236194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6420-C1A6-4E45-A317-882B201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3A59-5FA9-42E4-A408-0128AA423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74781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At the end of 2years of Betaine therapy 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Homocysteine &lt;50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No Seizures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No new focal neurological deficit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Improvement in Spasticity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CB9C-0875-4267-B78B-1FE4F1974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1" y="1026214"/>
            <a:ext cx="3285296" cy="43803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0FCE9E-61F3-4EFB-9CF4-42F29F1F58EE}"/>
              </a:ext>
            </a:extLst>
          </p:cNvPr>
          <p:cNvSpPr/>
          <p:nvPr/>
        </p:nvSpPr>
        <p:spPr>
          <a:xfrm>
            <a:off x="8507273" y="1887848"/>
            <a:ext cx="556591" cy="18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31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09"/>
            <a:ext cx="8229600" cy="114300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Hereditary spastic paraplegia (HSP) is a highly heterogeneous group of </a:t>
            </a:r>
            <a:r>
              <a:rPr lang="en-US" dirty="0" err="1"/>
              <a:t>neurogenetic</a:t>
            </a:r>
            <a:r>
              <a:rPr lang="en-US" dirty="0"/>
              <a:t> disorders characterized by progressive spastic weakness of the lower limbs secondary to degeneration of the </a:t>
            </a:r>
            <a:r>
              <a:rPr lang="en-US" dirty="0" err="1"/>
              <a:t>corticospinal</a:t>
            </a:r>
            <a:r>
              <a:rPr lang="en-US" dirty="0"/>
              <a:t> tracts. </a:t>
            </a:r>
          </a:p>
          <a:p>
            <a:pPr>
              <a:lnSpc>
                <a:spcPct val="170000"/>
              </a:lnSpc>
            </a:pPr>
            <a:r>
              <a:rPr lang="en-US" dirty="0"/>
              <a:t>Various forms of HSP are clinically distinguished by the presence of additional neurological and systemic manifestations, age at onset, and pattern of inheritance</a:t>
            </a:r>
          </a:p>
          <a:p>
            <a:pPr>
              <a:lnSpc>
                <a:spcPct val="170000"/>
              </a:lnSpc>
            </a:pPr>
            <a:r>
              <a:rPr lang="en-US" dirty="0"/>
              <a:t>To date, more than 50 distinct genetic loci and more than 30 causative genes have been identified</a:t>
            </a:r>
          </a:p>
          <a:p>
            <a:pPr>
              <a:lnSpc>
                <a:spcPct val="170000"/>
              </a:lnSpc>
            </a:pPr>
            <a:r>
              <a:rPr lang="en-US" dirty="0"/>
              <a:t>Despite significant progress in the diagnosis of HSP, no treatment is currently available, and about 40% of the various forms remain of unknown cause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76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Although severe MTHFR deficiency is a rare cause of complicated spastic </a:t>
            </a:r>
            <a:r>
              <a:rPr lang="en-US" sz="2200" dirty="0" err="1"/>
              <a:t>paraparesis</a:t>
            </a:r>
            <a:r>
              <a:rPr lang="en-US" sz="2200" dirty="0"/>
              <a:t> in adults, it should be considered in select patients because of the potential therapeutic benefit of </a:t>
            </a:r>
            <a:r>
              <a:rPr lang="en-US" sz="2200" dirty="0" err="1"/>
              <a:t>betaine</a:t>
            </a:r>
            <a:r>
              <a:rPr lang="en-US" sz="2200" dirty="0"/>
              <a:t> supplementation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2100" y="55626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Severe </a:t>
            </a:r>
            <a:r>
              <a:rPr lang="en-US" sz="1600" dirty="0" err="1">
                <a:solidFill>
                  <a:srgbClr val="FF0000"/>
                </a:solidFill>
              </a:rPr>
              <a:t>Methylenetetrahydrofolate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Reductase</a:t>
            </a:r>
            <a:r>
              <a:rPr lang="en-US" sz="1600" dirty="0">
                <a:solidFill>
                  <a:srgbClr val="FF0000"/>
                </a:solidFill>
              </a:rPr>
              <a:t> Deficiency : Clinical  Clues to a Potentially Treatable Cause of Adult-Onset Hereditary Spastic Paraplegia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Alexander </a:t>
            </a:r>
            <a:r>
              <a:rPr lang="en-US" sz="1600" dirty="0" err="1">
                <a:solidFill>
                  <a:srgbClr val="FF0000"/>
                </a:solidFill>
              </a:rPr>
              <a:t>Lossos</a:t>
            </a:r>
            <a:r>
              <a:rPr lang="en-US" sz="1600" dirty="0">
                <a:solidFill>
                  <a:srgbClr val="FF0000"/>
                </a:solidFill>
              </a:rPr>
              <a:t>, MD1; </a:t>
            </a:r>
            <a:r>
              <a:rPr lang="en-US" sz="1600" dirty="0" err="1">
                <a:solidFill>
                  <a:srgbClr val="FF0000"/>
                </a:solidFill>
              </a:rPr>
              <a:t>Omri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Teltsh</a:t>
            </a:r>
            <a:r>
              <a:rPr lang="en-US" sz="1600" dirty="0">
                <a:solidFill>
                  <a:srgbClr val="FF0000"/>
                </a:solidFill>
              </a:rPr>
              <a:t>, PhD2,3; </a:t>
            </a:r>
            <a:r>
              <a:rPr lang="en-US" sz="1600" dirty="0" err="1">
                <a:solidFill>
                  <a:srgbClr val="FF0000"/>
                </a:solidFill>
              </a:rPr>
              <a:t>Tsipi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Milman</a:t>
            </a:r>
            <a:r>
              <a:rPr lang="en-US" sz="1600" dirty="0">
                <a:solidFill>
                  <a:srgbClr val="FF0000"/>
                </a:solidFill>
              </a:rPr>
              <a:t>, MD2; et al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JAMA </a:t>
            </a:r>
            <a:r>
              <a:rPr lang="fr-FR" sz="1600" i="1" dirty="0" err="1">
                <a:solidFill>
                  <a:schemeClr val="tx2"/>
                </a:solidFill>
              </a:rPr>
              <a:t>Neurol</a:t>
            </a:r>
            <a:r>
              <a:rPr lang="fr-FR" sz="1600" i="1" dirty="0">
                <a:solidFill>
                  <a:schemeClr val="tx2"/>
                </a:solidFill>
              </a:rPr>
              <a:t>. </a:t>
            </a:r>
            <a:r>
              <a:rPr lang="fr-FR" sz="1600" dirty="0">
                <a:solidFill>
                  <a:schemeClr val="tx2"/>
                </a:solidFill>
              </a:rPr>
              <a:t>2014;71(7):901-904. doi:10.1001/jamaneurol.2014.116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00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Report of 2 families with severe </a:t>
            </a:r>
            <a:r>
              <a:rPr lang="en-US" sz="2200" dirty="0" err="1"/>
              <a:t>methylenetetrahydrofolate</a:t>
            </a:r>
            <a:r>
              <a:rPr lang="en-US" sz="2200" dirty="0"/>
              <a:t> </a:t>
            </a:r>
            <a:r>
              <a:rPr lang="en-US" sz="2200" dirty="0" err="1"/>
              <a:t>reductase</a:t>
            </a:r>
            <a:r>
              <a:rPr lang="en-US" sz="2200" dirty="0"/>
              <a:t> (MTHFR) deficiency, with some patients presenting with a treatable form of adult-onset HSP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54102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Severe </a:t>
            </a:r>
            <a:r>
              <a:rPr lang="en-US" sz="1600" dirty="0" err="1">
                <a:solidFill>
                  <a:srgbClr val="FF0000"/>
                </a:solidFill>
              </a:rPr>
              <a:t>Methylenetetrahydrofolate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Reductase</a:t>
            </a:r>
            <a:r>
              <a:rPr lang="en-US" sz="1600" dirty="0">
                <a:solidFill>
                  <a:srgbClr val="FF0000"/>
                </a:solidFill>
              </a:rPr>
              <a:t> Deficiency : Clinical  Clues to a Potentially Treatable Cause of Adult-Onset Hereditary Spastic Paraplegia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Alexander </a:t>
            </a:r>
            <a:r>
              <a:rPr lang="en-US" sz="1600" dirty="0" err="1">
                <a:solidFill>
                  <a:srgbClr val="FF0000"/>
                </a:solidFill>
              </a:rPr>
              <a:t>Lossos</a:t>
            </a:r>
            <a:r>
              <a:rPr lang="en-US" sz="1600" dirty="0">
                <a:solidFill>
                  <a:srgbClr val="FF0000"/>
                </a:solidFill>
              </a:rPr>
              <a:t>, MD1; </a:t>
            </a:r>
            <a:r>
              <a:rPr lang="en-US" sz="1600" dirty="0" err="1">
                <a:solidFill>
                  <a:srgbClr val="FF0000"/>
                </a:solidFill>
              </a:rPr>
              <a:t>Omri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Teltsh</a:t>
            </a:r>
            <a:r>
              <a:rPr lang="en-US" sz="1600" dirty="0">
                <a:solidFill>
                  <a:srgbClr val="FF0000"/>
                </a:solidFill>
              </a:rPr>
              <a:t>, PhD2,3; </a:t>
            </a:r>
            <a:r>
              <a:rPr lang="en-US" sz="1600" dirty="0" err="1">
                <a:solidFill>
                  <a:srgbClr val="FF0000"/>
                </a:solidFill>
              </a:rPr>
              <a:t>Tsipi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Milman</a:t>
            </a:r>
            <a:r>
              <a:rPr lang="en-US" sz="1600" dirty="0">
                <a:solidFill>
                  <a:srgbClr val="FF0000"/>
                </a:solidFill>
              </a:rPr>
              <a:t>, MD2; et al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JAMA </a:t>
            </a:r>
            <a:r>
              <a:rPr lang="fr-FR" sz="1600" i="1" dirty="0" err="1">
                <a:solidFill>
                  <a:schemeClr val="tx2"/>
                </a:solidFill>
              </a:rPr>
              <a:t>Neurol</a:t>
            </a:r>
            <a:r>
              <a:rPr lang="fr-FR" sz="1600" i="1" dirty="0">
                <a:solidFill>
                  <a:schemeClr val="tx2"/>
                </a:solidFill>
              </a:rPr>
              <a:t>. </a:t>
            </a:r>
            <a:r>
              <a:rPr lang="fr-FR" sz="1600" dirty="0">
                <a:solidFill>
                  <a:schemeClr val="tx2"/>
                </a:solidFill>
              </a:rPr>
              <a:t>2014;71(7):901-904. doi:10.1001/jamaneurol.2014.116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39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"/>
            <a:ext cx="85915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078992" y="19812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78992" y="17526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78992" y="29718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078992" y="32385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078992" y="3435859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143000" y="43434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143000" y="46482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143000" y="60960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143000" y="6400801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143000" y="6617018"/>
            <a:ext cx="978408" cy="168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4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60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Whereas long axonal degeneration in the spinal cord is a common pathogenic mechanism in HSP, demyelination, as in </a:t>
            </a:r>
            <a:r>
              <a:rPr lang="en-US" dirty="0" err="1"/>
              <a:t>subacute</a:t>
            </a:r>
            <a:r>
              <a:rPr lang="en-US" dirty="0"/>
              <a:t> combined degeneration, underlies severe MTHFR deficiency </a:t>
            </a:r>
          </a:p>
          <a:p>
            <a:pPr>
              <a:lnSpc>
                <a:spcPct val="170000"/>
              </a:lnSpc>
            </a:pPr>
            <a:r>
              <a:rPr lang="en-US" dirty="0"/>
              <a:t>It is probably caused by low methionine and S-</a:t>
            </a:r>
            <a:r>
              <a:rPr lang="en-US" dirty="0" err="1"/>
              <a:t>adenosylmethionine</a:t>
            </a:r>
            <a:r>
              <a:rPr lang="en-US" baseline="30000" dirty="0"/>
              <a:t> </a:t>
            </a:r>
            <a:r>
              <a:rPr lang="en-US" dirty="0"/>
              <a:t>and likely results in </a:t>
            </a:r>
            <a:r>
              <a:rPr lang="en-US" dirty="0" err="1"/>
              <a:t>leukoencephalopathy</a:t>
            </a:r>
            <a:r>
              <a:rPr lang="en-US" dirty="0"/>
              <a:t>, of a predominantly posterior-periventricular distribution that may sometimes reverse with treatment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5486758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Severe </a:t>
            </a:r>
            <a:r>
              <a:rPr lang="en-US" sz="1600" dirty="0" err="1">
                <a:solidFill>
                  <a:srgbClr val="FF0000"/>
                </a:solidFill>
              </a:rPr>
              <a:t>Methylenetetrahydrofolate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Reductase</a:t>
            </a:r>
            <a:r>
              <a:rPr lang="en-US" sz="1600" dirty="0">
                <a:solidFill>
                  <a:srgbClr val="FF0000"/>
                </a:solidFill>
              </a:rPr>
              <a:t> Deficiency : Clinical  Clues to a Potentially Treatable Cause of Adult-Onset Hereditary Spastic Paraplegia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Alexander </a:t>
            </a:r>
            <a:r>
              <a:rPr lang="en-US" sz="1600" dirty="0" err="1">
                <a:solidFill>
                  <a:srgbClr val="FF0000"/>
                </a:solidFill>
              </a:rPr>
              <a:t>Lossos</a:t>
            </a:r>
            <a:r>
              <a:rPr lang="en-US" sz="1600" dirty="0">
                <a:solidFill>
                  <a:srgbClr val="FF0000"/>
                </a:solidFill>
              </a:rPr>
              <a:t>, MD1; </a:t>
            </a:r>
            <a:r>
              <a:rPr lang="en-US" sz="1600" dirty="0" err="1">
                <a:solidFill>
                  <a:srgbClr val="FF0000"/>
                </a:solidFill>
              </a:rPr>
              <a:t>Omri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Teltsh</a:t>
            </a:r>
            <a:r>
              <a:rPr lang="en-US" sz="1600" dirty="0">
                <a:solidFill>
                  <a:srgbClr val="FF0000"/>
                </a:solidFill>
              </a:rPr>
              <a:t>, PhD2,3; </a:t>
            </a:r>
            <a:r>
              <a:rPr lang="en-US" sz="1600" dirty="0" err="1">
                <a:solidFill>
                  <a:srgbClr val="FF0000"/>
                </a:solidFill>
              </a:rPr>
              <a:t>Tsipi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Milman</a:t>
            </a:r>
            <a:r>
              <a:rPr lang="en-US" sz="1600" dirty="0">
                <a:solidFill>
                  <a:srgbClr val="FF0000"/>
                </a:solidFill>
              </a:rPr>
              <a:t>, MD2; et al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JAMA </a:t>
            </a:r>
            <a:r>
              <a:rPr lang="fr-FR" sz="1600" i="1" dirty="0" err="1">
                <a:solidFill>
                  <a:schemeClr val="tx2"/>
                </a:solidFill>
              </a:rPr>
              <a:t>Neurol</a:t>
            </a:r>
            <a:r>
              <a:rPr lang="fr-FR" sz="1600" i="1" dirty="0">
                <a:solidFill>
                  <a:schemeClr val="tx2"/>
                </a:solidFill>
              </a:rPr>
              <a:t>. </a:t>
            </a:r>
            <a:r>
              <a:rPr lang="fr-FR" sz="1600" dirty="0">
                <a:solidFill>
                  <a:schemeClr val="tx2"/>
                </a:solidFill>
              </a:rPr>
              <a:t>2014;71(7):901-904. doi:10.1001/jamaneurol.2014.116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07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334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History of acute onset weakness of </a:t>
            </a:r>
            <a:r>
              <a:rPr lang="en-US" sz="2000" dirty="0" err="1"/>
              <a:t>Rt</a:t>
            </a:r>
            <a:r>
              <a:rPr lang="en-US" sz="2000" dirty="0"/>
              <a:t> Upper Limb 1 year back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Recovered gradually over a period of 1 month with physiotherapy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 history of any weakness in Lt Upper Limb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 stiffening or wasting in upper limbs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 history of any sensory complaints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 history suggestive of any cranial nerve involvement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 history of twitching of muscles</a:t>
            </a:r>
          </a:p>
        </p:txBody>
      </p:sp>
    </p:spTree>
    <p:extLst>
      <p:ext uri="{BB962C8B-B14F-4D97-AF65-F5344CB8AC3E}">
        <p14:creationId xmlns:p14="http://schemas.microsoft.com/office/powerpoint/2010/main" val="834626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400" dirty="0" err="1"/>
              <a:t>Betaine</a:t>
            </a:r>
            <a:r>
              <a:rPr lang="en-US" sz="2400" dirty="0"/>
              <a:t> anhydrous (</a:t>
            </a:r>
            <a:r>
              <a:rPr lang="en-US" sz="2400" dirty="0" err="1"/>
              <a:t>trimethylglycine</a:t>
            </a:r>
            <a:r>
              <a:rPr lang="en-US" sz="2400" dirty="0"/>
              <a:t>), initiated at diagnosis of MTHFR deficiency and continued thereafter for 9 to 15 years at doses of 6 to 10 g/d, resulted in a rapid and sustained decline in </a:t>
            </a:r>
            <a:r>
              <a:rPr lang="en-US" sz="2400" dirty="0" err="1"/>
              <a:t>homocysteine</a:t>
            </a:r>
            <a:r>
              <a:rPr lang="en-US" sz="2400" dirty="0"/>
              <a:t> levels by 50% to 70% and in elevation of methionine level to within normal range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Over years, this was associated with additional cognitive improvement and increased walking distance of the 3 ambulatory patients who became functionally independent, with stabilization of the cerebral magnetic resonance imaging findings in 2 patients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733550" y="54102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Severe </a:t>
            </a:r>
            <a:r>
              <a:rPr lang="en-US" sz="1600" dirty="0" err="1">
                <a:solidFill>
                  <a:srgbClr val="FF0000"/>
                </a:solidFill>
              </a:rPr>
              <a:t>Methylenetetrahydrofolate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Reductase</a:t>
            </a:r>
            <a:r>
              <a:rPr lang="en-US" sz="1600" dirty="0">
                <a:solidFill>
                  <a:srgbClr val="FF0000"/>
                </a:solidFill>
              </a:rPr>
              <a:t> Deficiency : Clinical  Clues to a Potentially Treatable Cause of Adult-Onset Hereditary Spastic Paraplegia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Alexander </a:t>
            </a:r>
            <a:r>
              <a:rPr lang="en-US" sz="1600" dirty="0" err="1">
                <a:solidFill>
                  <a:srgbClr val="FF0000"/>
                </a:solidFill>
              </a:rPr>
              <a:t>Lossos</a:t>
            </a:r>
            <a:r>
              <a:rPr lang="en-US" sz="1600" dirty="0">
                <a:solidFill>
                  <a:srgbClr val="FF0000"/>
                </a:solidFill>
              </a:rPr>
              <a:t>, MD1; </a:t>
            </a:r>
            <a:r>
              <a:rPr lang="en-US" sz="1600" dirty="0" err="1">
                <a:solidFill>
                  <a:srgbClr val="FF0000"/>
                </a:solidFill>
              </a:rPr>
              <a:t>Omri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Teltsh</a:t>
            </a:r>
            <a:r>
              <a:rPr lang="en-US" sz="1600" dirty="0">
                <a:solidFill>
                  <a:srgbClr val="FF0000"/>
                </a:solidFill>
              </a:rPr>
              <a:t>, PhD2,3; </a:t>
            </a:r>
            <a:r>
              <a:rPr lang="en-US" sz="1600" dirty="0" err="1">
                <a:solidFill>
                  <a:srgbClr val="FF0000"/>
                </a:solidFill>
              </a:rPr>
              <a:t>Tsipi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Milman</a:t>
            </a:r>
            <a:r>
              <a:rPr lang="en-US" sz="1600" dirty="0">
                <a:solidFill>
                  <a:srgbClr val="FF0000"/>
                </a:solidFill>
              </a:rPr>
              <a:t>, MD2; et al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JAMA </a:t>
            </a:r>
            <a:r>
              <a:rPr lang="fr-FR" sz="1600" i="1" dirty="0" err="1">
                <a:solidFill>
                  <a:schemeClr val="tx2"/>
                </a:solidFill>
              </a:rPr>
              <a:t>Neurol</a:t>
            </a:r>
            <a:r>
              <a:rPr lang="fr-FR" sz="1600" i="1" dirty="0">
                <a:solidFill>
                  <a:schemeClr val="tx2"/>
                </a:solidFill>
              </a:rPr>
              <a:t>. </a:t>
            </a:r>
            <a:r>
              <a:rPr lang="fr-FR" sz="1600" dirty="0">
                <a:solidFill>
                  <a:schemeClr val="tx2"/>
                </a:solidFill>
              </a:rPr>
              <a:t>2014;71(7):901-904. doi:10.1001/jamaneurol.2014.116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14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425" y="19843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The beneficial effect of </a:t>
            </a:r>
            <a:r>
              <a:rPr lang="en-US" sz="2200" dirty="0" err="1"/>
              <a:t>betaine</a:t>
            </a:r>
            <a:r>
              <a:rPr lang="en-US" sz="2200" dirty="0"/>
              <a:t> in severe MTHFR deficiency is mediated through </a:t>
            </a:r>
            <a:r>
              <a:rPr lang="en-US" sz="2200" dirty="0" err="1"/>
              <a:t>betaine-homocysteine</a:t>
            </a:r>
            <a:r>
              <a:rPr lang="en-US" sz="2200" dirty="0"/>
              <a:t> </a:t>
            </a:r>
            <a:r>
              <a:rPr lang="en-US" sz="2200" dirty="0" err="1"/>
              <a:t>methyltransferase</a:t>
            </a:r>
            <a:r>
              <a:rPr lang="en-US" sz="2200" dirty="0"/>
              <a:t> with the use of an alternate methyl donor for </a:t>
            </a:r>
            <a:r>
              <a:rPr lang="en-US" sz="2200" dirty="0" err="1"/>
              <a:t>remethylation</a:t>
            </a:r>
            <a:r>
              <a:rPr lang="en-US" sz="2200" dirty="0"/>
              <a:t> of </a:t>
            </a:r>
            <a:r>
              <a:rPr lang="en-US" sz="2200" dirty="0" err="1"/>
              <a:t>homocysteine</a:t>
            </a:r>
            <a:r>
              <a:rPr lang="en-US" sz="2200" dirty="0"/>
              <a:t> to methionine</a:t>
            </a:r>
          </a:p>
        </p:txBody>
      </p:sp>
      <p:sp>
        <p:nvSpPr>
          <p:cNvPr id="4" name="AutoShape 2" descr="mthfr and betaine pathway à°à±à°¸à° à°à°¿à°¤à±à°° à°«à°²à°¿à°¤à°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438400"/>
            <a:ext cx="868362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9575" y="5657671"/>
            <a:ext cx="8836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Severe </a:t>
            </a:r>
            <a:r>
              <a:rPr lang="en-US" sz="1600" dirty="0" err="1">
                <a:solidFill>
                  <a:srgbClr val="FF0000"/>
                </a:solidFill>
              </a:rPr>
              <a:t>Methylenetetrahydrofolate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Reductase</a:t>
            </a:r>
            <a:r>
              <a:rPr lang="en-US" sz="1600" dirty="0">
                <a:solidFill>
                  <a:srgbClr val="FF0000"/>
                </a:solidFill>
              </a:rPr>
              <a:t> Deficiency : Clinical  Clues to a Potentially Treatable Cause of Adult-Onset Hereditary Spastic Paraplegia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Alexander </a:t>
            </a:r>
            <a:r>
              <a:rPr lang="en-US" sz="1600" dirty="0" err="1">
                <a:solidFill>
                  <a:srgbClr val="FF0000"/>
                </a:solidFill>
              </a:rPr>
              <a:t>Lossos</a:t>
            </a:r>
            <a:r>
              <a:rPr lang="en-US" sz="1600" dirty="0">
                <a:solidFill>
                  <a:srgbClr val="FF0000"/>
                </a:solidFill>
              </a:rPr>
              <a:t>, MD1; </a:t>
            </a:r>
            <a:r>
              <a:rPr lang="en-US" sz="1600" dirty="0" err="1">
                <a:solidFill>
                  <a:srgbClr val="FF0000"/>
                </a:solidFill>
              </a:rPr>
              <a:t>Omri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Teltsh</a:t>
            </a:r>
            <a:r>
              <a:rPr lang="en-US" sz="1600" dirty="0">
                <a:solidFill>
                  <a:srgbClr val="FF0000"/>
                </a:solidFill>
              </a:rPr>
              <a:t>, PhD2,3; </a:t>
            </a:r>
            <a:r>
              <a:rPr lang="en-US" sz="1600" dirty="0" err="1">
                <a:solidFill>
                  <a:srgbClr val="FF0000"/>
                </a:solidFill>
              </a:rPr>
              <a:t>Tsipi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Milman</a:t>
            </a:r>
            <a:r>
              <a:rPr lang="en-US" sz="1600" dirty="0">
                <a:solidFill>
                  <a:srgbClr val="FF0000"/>
                </a:solidFill>
              </a:rPr>
              <a:t>, MD2; et al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JAMA </a:t>
            </a:r>
            <a:r>
              <a:rPr lang="fr-FR" sz="1600" i="1" dirty="0" err="1">
                <a:solidFill>
                  <a:schemeClr val="tx2"/>
                </a:solidFill>
              </a:rPr>
              <a:t>Neurol</a:t>
            </a:r>
            <a:r>
              <a:rPr lang="fr-FR" sz="1600" i="1" dirty="0">
                <a:solidFill>
                  <a:schemeClr val="tx2"/>
                </a:solidFill>
              </a:rPr>
              <a:t>. </a:t>
            </a:r>
            <a:r>
              <a:rPr lang="fr-FR" sz="1600" dirty="0">
                <a:solidFill>
                  <a:schemeClr val="tx2"/>
                </a:solidFill>
              </a:rPr>
              <a:t>2014;71(7):901-904. doi:10.1001/jamaneurol.2014.116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9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Increased awareness of the possibility of severe MTHFR deficiency and screening for total </a:t>
            </a:r>
            <a:r>
              <a:rPr lang="en-US" sz="2200" dirty="0" err="1"/>
              <a:t>homocysteine</a:t>
            </a:r>
            <a:r>
              <a:rPr lang="en-US" sz="2200" dirty="0"/>
              <a:t> and methionine is indicated in select patients with adult-onset complicated HSP</a:t>
            </a:r>
          </a:p>
        </p:txBody>
      </p:sp>
    </p:spTree>
    <p:extLst>
      <p:ext uri="{BB962C8B-B14F-4D97-AF65-F5344CB8AC3E}">
        <p14:creationId xmlns:p14="http://schemas.microsoft.com/office/powerpoint/2010/main" val="1584969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143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2000" dirty="0"/>
              <a:t>On inquiry :</a:t>
            </a:r>
          </a:p>
          <a:p>
            <a:pPr lvl="1">
              <a:lnSpc>
                <a:spcPct val="160000"/>
              </a:lnSpc>
            </a:pPr>
            <a:r>
              <a:rPr lang="en-US" sz="2000" dirty="0"/>
              <a:t>Known case of Idiopathic generalized epilepsy since age of 8 months on treatment (</a:t>
            </a:r>
            <a:r>
              <a:rPr lang="en-US" sz="2000" dirty="0" err="1"/>
              <a:t>Levipill</a:t>
            </a:r>
            <a:r>
              <a:rPr lang="en-US" sz="2000" dirty="0"/>
              <a:t> &amp; </a:t>
            </a:r>
            <a:r>
              <a:rPr lang="en-US" sz="2000" dirty="0" err="1"/>
              <a:t>Lamotrigine</a:t>
            </a:r>
            <a:r>
              <a:rPr lang="en-US" sz="2000" dirty="0"/>
              <a:t>)</a:t>
            </a:r>
          </a:p>
          <a:p>
            <a:pPr lvl="1">
              <a:lnSpc>
                <a:spcPct val="160000"/>
              </a:lnSpc>
            </a:pPr>
            <a:r>
              <a:rPr lang="en-US" sz="2000" dirty="0"/>
              <a:t>Poor scholastic performance and was admitted in school of slow learners</a:t>
            </a:r>
          </a:p>
          <a:p>
            <a:pPr lvl="1">
              <a:lnSpc>
                <a:spcPct val="160000"/>
              </a:lnSpc>
            </a:pPr>
            <a:r>
              <a:rPr lang="en-US" sz="2000" dirty="0"/>
              <a:t>Crying spells and aggressive </a:t>
            </a:r>
            <a:r>
              <a:rPr lang="en-US" sz="2000" dirty="0" err="1"/>
              <a:t>behaviour</a:t>
            </a:r>
            <a:r>
              <a:rPr lang="en-US" sz="2000" dirty="0"/>
              <a:t> intermittently since 1 year</a:t>
            </a:r>
          </a:p>
          <a:p>
            <a:pPr lvl="1">
              <a:lnSpc>
                <a:spcPct val="160000"/>
              </a:lnSpc>
            </a:pPr>
            <a:r>
              <a:rPr lang="en-US" sz="2000" dirty="0"/>
              <a:t>Excessive weight gain since 2 years with purplish </a:t>
            </a:r>
            <a:r>
              <a:rPr lang="en-US" sz="2000" dirty="0" err="1"/>
              <a:t>striae</a:t>
            </a:r>
            <a:r>
              <a:rPr lang="en-US" sz="2000" dirty="0"/>
              <a:t> over chest and abdomen, after consuming some </a:t>
            </a:r>
            <a:r>
              <a:rPr lang="en-US" sz="2000" dirty="0" err="1"/>
              <a:t>ayurvedic</a:t>
            </a:r>
            <a:r>
              <a:rPr lang="en-US" sz="2000" dirty="0"/>
              <a:t> medication for 6months</a:t>
            </a:r>
          </a:p>
          <a:p>
            <a:pPr lvl="1">
              <a:lnSpc>
                <a:spcPct val="160000"/>
              </a:lnSpc>
            </a:pPr>
            <a:r>
              <a:rPr lang="en-US" sz="2000" dirty="0"/>
              <a:t>Brownish large plaques over entire back, groin, inguinal area, buttocks and feet since 2 months </a:t>
            </a:r>
          </a:p>
        </p:txBody>
      </p:sp>
    </p:spTree>
    <p:extLst>
      <p:ext uri="{BB962C8B-B14F-4D97-AF65-F5344CB8AC3E}">
        <p14:creationId xmlns:p14="http://schemas.microsoft.com/office/powerpoint/2010/main" val="367953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4525963"/>
          </a:xfrm>
        </p:spPr>
        <p:txBody>
          <a:bodyPr>
            <a:normAutofit/>
          </a:bodyPr>
          <a:lstStyle/>
          <a:p>
            <a:pPr marL="514350" indent="-457200">
              <a:lnSpc>
                <a:spcPct val="150000"/>
              </a:lnSpc>
            </a:pPr>
            <a:r>
              <a:rPr lang="en-US" sz="2200" dirty="0"/>
              <a:t>Family history : Not significant</a:t>
            </a:r>
          </a:p>
          <a:p>
            <a:pPr marL="514350" indent="-457200">
              <a:lnSpc>
                <a:spcPct val="150000"/>
              </a:lnSpc>
            </a:pPr>
            <a:r>
              <a:rPr lang="en-US" sz="2200" dirty="0"/>
              <a:t>Birth history : Normal</a:t>
            </a:r>
          </a:p>
        </p:txBody>
      </p:sp>
    </p:spTree>
    <p:extLst>
      <p:ext uri="{BB962C8B-B14F-4D97-AF65-F5344CB8AC3E}">
        <p14:creationId xmlns:p14="http://schemas.microsoft.com/office/powerpoint/2010/main" val="143932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On Examination :</a:t>
            </a:r>
          </a:p>
          <a:p>
            <a:pPr lvl="1">
              <a:lnSpc>
                <a:spcPct val="150000"/>
              </a:lnSpc>
            </a:pPr>
            <a:r>
              <a:rPr lang="en-US" sz="2200" dirty="0" err="1"/>
              <a:t>Cushingoid</a:t>
            </a:r>
            <a:r>
              <a:rPr lang="en-US" sz="2200" dirty="0"/>
              <a:t> Features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Large brownish purple crusted plaques over back, inguinal area, groin, scrotum, buttocks and feet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Diagnosed as </a:t>
            </a:r>
            <a:r>
              <a:rPr lang="en-US" sz="2200" dirty="0" err="1"/>
              <a:t>Tinea</a:t>
            </a:r>
            <a:r>
              <a:rPr lang="en-US" sz="2200" dirty="0"/>
              <a:t> incognito with secondary inflammation</a:t>
            </a:r>
          </a:p>
        </p:txBody>
      </p:sp>
    </p:spTree>
    <p:extLst>
      <p:ext uri="{BB962C8B-B14F-4D97-AF65-F5344CB8AC3E}">
        <p14:creationId xmlns:p14="http://schemas.microsoft.com/office/powerpoint/2010/main" val="308019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801" y="1143001"/>
            <a:ext cx="6019799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9"/>
          <a:stretch/>
        </p:blipFill>
        <p:spPr>
          <a:xfrm rot="5400000">
            <a:off x="5295903" y="1257299"/>
            <a:ext cx="594359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3276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3657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20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74"/>
          <a:stretch/>
        </p:blipFill>
        <p:spPr>
          <a:xfrm rot="5400000">
            <a:off x="3276598" y="457200"/>
            <a:ext cx="5867400" cy="5562601"/>
          </a:xfrm>
        </p:spPr>
      </p:pic>
    </p:spTree>
    <p:extLst>
      <p:ext uri="{BB962C8B-B14F-4D97-AF65-F5344CB8AC3E}">
        <p14:creationId xmlns:p14="http://schemas.microsoft.com/office/powerpoint/2010/main" val="2269046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1229</Words>
  <Application>Microsoft Office PowerPoint</Application>
  <PresentationFormat>Widescreen</PresentationFormat>
  <Paragraphs>111</Paragraphs>
  <Slides>33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An Unusual Case of Spastic Paraplegia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Unusual Case of Spastic Paraplegia</dc:title>
  <dc:creator>Dhaval</dc:creator>
  <cp:lastModifiedBy>Dhaval</cp:lastModifiedBy>
  <cp:revision>4</cp:revision>
  <dcterms:created xsi:type="dcterms:W3CDTF">2021-05-28T07:01:01Z</dcterms:created>
  <dcterms:modified xsi:type="dcterms:W3CDTF">2021-05-28T07:41:04Z</dcterms:modified>
</cp:coreProperties>
</file>